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76" r:id="rId2"/>
    <p:sldId id="265" r:id="rId3"/>
    <p:sldId id="311" r:id="rId4"/>
    <p:sldId id="312" r:id="rId5"/>
    <p:sldId id="313" r:id="rId6"/>
    <p:sldId id="257" r:id="rId7"/>
    <p:sldId id="272" r:id="rId8"/>
    <p:sldId id="273" r:id="rId9"/>
    <p:sldId id="293" r:id="rId10"/>
    <p:sldId id="304" r:id="rId11"/>
    <p:sldId id="305" r:id="rId12"/>
    <p:sldId id="316" r:id="rId13"/>
    <p:sldId id="317" r:id="rId14"/>
    <p:sldId id="314" r:id="rId15"/>
    <p:sldId id="315" r:id="rId16"/>
    <p:sldId id="29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0000"/>
    <a:srgbClr val="FF0000"/>
    <a:srgbClr val="FF0066"/>
    <a:srgbClr val="EDCCCB"/>
    <a:srgbClr val="D68C8A"/>
    <a:srgbClr val="669900"/>
    <a:srgbClr val="CCFF66"/>
    <a:srgbClr val="CCFF33"/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89448" autoAdjust="0"/>
  </p:normalViewPr>
  <p:slideViewPr>
    <p:cSldViewPr>
      <p:cViewPr varScale="1">
        <p:scale>
          <a:sx n="69" d="100"/>
          <a:sy n="69" d="100"/>
        </p:scale>
        <p:origin x="-96" y="-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E374E-1ACE-41C5-A98F-1D6845E93407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1923A-2066-40C2-B2FB-A7B833CBFD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11E203-64D5-430F-8849-41A3F761D277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4745708-F3C4-4F1D-B3E9-87535B4E6D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E3E26A-1490-4BFA-BEFC-535C092FE286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376B20-0EB1-4137-B715-9CC35907A2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6AF4A-B58C-4E57-8D03-2DEA54FC5AC6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63730-D633-4F85-8820-28F9C7B77A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C2018C-DAE8-4F40-B130-4107626B4080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CF6FDAE9-2E2F-4031-B61A-6D6BBD65C4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F4314B-7944-453B-8D5D-569616056E89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16ABC-C7B4-4679-B581-D68E683BA5D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367377-086B-42B6-A5A0-828A688B7ED6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B9736-A669-4CB3-AB95-D2BCC10617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98B6CD-883A-43AB-BEF9-D32573E3C9B6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50309908-DA1F-43B0-A496-0AA4CF5CC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1D810C-4A7B-43CE-A18C-7CEFBFB480FC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66DC9-861F-4C48-BCBA-968B5F3632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F3C479-1E51-4866-8827-6CFCF85FCB6F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15D06E-13F5-4506-9D07-BBF7EE5EDE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C20E11-2F3C-4E9C-9269-760DB7EAB8B9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479856-70C2-46F7-A98A-6EEFC5820A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445847-BA58-433D-B84B-A85A2839C17F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DD096-75AC-4E81-8306-0EB04BA109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1A71E07-176B-4963-90EB-C589F999F7AA}" type="datetimeFigureOut">
              <a:rPr lang="ru-RU" smtClean="0"/>
              <a:pPr>
                <a:defRPr/>
              </a:pPr>
              <a:t>05.12.2019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FAD5656-30BE-4E54-9AE4-07F8417640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8C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00166" y="2075066"/>
            <a:ext cx="62865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i="1" dirty="0" err="1" smtClean="0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Предложениейин</a:t>
            </a:r>
            <a:r>
              <a:rPr lang="ru-RU" sz="4800" b="1" i="1" dirty="0" smtClean="0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800" b="1" i="1" dirty="0" smtClean="0">
                <a:solidFill>
                  <a:srgbClr val="000000"/>
                </a:solidFill>
                <a:latin typeface="Monotype Corsiva" pitchFamily="66" charset="0"/>
                <a:cs typeface="Times New Roman"/>
              </a:rPr>
              <a:t>II</a:t>
            </a:r>
            <a:r>
              <a:rPr lang="ru-RU" sz="4800" b="1" i="1" dirty="0" smtClean="0">
                <a:solidFill>
                  <a:srgbClr val="00000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ru-RU" sz="4800" b="1" i="1" dirty="0" err="1" smtClean="0">
                <a:solidFill>
                  <a:srgbClr val="000000"/>
                </a:solidFill>
                <a:latin typeface="Monotype Corsiva" pitchFamily="66" charset="0"/>
                <a:cs typeface="Times New Roman"/>
              </a:rPr>
              <a:t>дережайин</a:t>
            </a:r>
            <a:r>
              <a:rPr lang="ru-RU" sz="4800" b="1" i="1" dirty="0" smtClean="0">
                <a:solidFill>
                  <a:srgbClr val="00000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ru-RU" sz="4800" b="1" i="1" dirty="0" err="1" smtClean="0">
                <a:solidFill>
                  <a:srgbClr val="000000"/>
                </a:solidFill>
                <a:latin typeface="Monotype Corsiva" pitchFamily="66" charset="0"/>
                <a:cs typeface="Times New Roman"/>
              </a:rPr>
              <a:t>членар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6" cy="674712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/>
            </a:r>
            <a:b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/>
            </a:r>
            <a:b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b="1" u="sng" cap="none" dirty="0" smtClean="0">
                <a:solidFill>
                  <a:srgbClr val="002060"/>
                </a:solidFill>
                <a:latin typeface="Monotype Corsiva" pitchFamily="66" charset="0"/>
              </a:rPr>
              <a:t>ПИЛГЪАРИН  КЬЯЛАН  ШКОЛА</a:t>
            </a: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Гьязур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тартиб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гъап</a:t>
            </a:r>
            <a:r>
              <a:rPr lang="en-US" cap="none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ур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табасаран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ч</a:t>
            </a:r>
            <a:r>
              <a:rPr lang="en-US" cap="none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алнан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литературайин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мялим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Абдуризаков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cap="none" dirty="0" err="1" smtClean="0">
                <a:solidFill>
                  <a:srgbClr val="800000"/>
                </a:solidFill>
                <a:latin typeface="Monotype Corsiva" pitchFamily="66" charset="0"/>
              </a:rPr>
              <a:t>Садулла</a:t>
            </a:r>
            <a:r>
              <a:rPr lang="ru-RU" cap="none" dirty="0" smtClean="0">
                <a:solidFill>
                  <a:srgbClr val="800000"/>
                </a:solidFill>
                <a:latin typeface="Monotype Corsiva" pitchFamily="66" charset="0"/>
              </a:rPr>
              <a:t> А.</a:t>
            </a:r>
            <a:r>
              <a:rPr lang="ru-RU" cap="none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endParaRPr lang="ru-RU" cap="none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331640" y="2132857"/>
            <a:ext cx="6408712" cy="309634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EDCCCB"/>
          </a:solidFill>
          <a:ln w="9525">
            <a:noFill/>
            <a:miter lim="800000"/>
            <a:headEnd/>
            <a:tailEnd/>
          </a:ln>
        </p:spPr>
      </p:pic>
      <p:sp>
        <p:nvSpPr>
          <p:cNvPr id="82947" name="Rectangle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</a:rPr>
              <a:t>Определение</a:t>
            </a:r>
          </a:p>
        </p:txBody>
      </p:sp>
      <p:sp>
        <p:nvSpPr>
          <p:cNvPr id="82948" name="Rectangle 4"/>
          <p:cNvSpPr>
            <a:spLocks noGrp="1"/>
          </p:cNvSpPr>
          <p:nvPr>
            <p:ph idx="1"/>
          </p:nvPr>
        </p:nvSpPr>
        <p:spPr>
          <a:xfrm>
            <a:off x="323528" y="980728"/>
            <a:ext cx="8515672" cy="452333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900" b="1" dirty="0" err="1" smtClean="0">
                <a:solidFill>
                  <a:srgbClr val="FF0000"/>
                </a:solidFill>
                <a:latin typeface="Monotype Corsiva" pitchFamily="66" charset="0"/>
              </a:rPr>
              <a:t>Улупуру</a:t>
            </a:r>
            <a:r>
              <a:rPr lang="ru-RU" sz="39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мутмуйин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(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шейънан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)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дидин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йишв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бисру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гафарин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ери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тялукьвал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эйсивал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кьадар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тартиб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нубат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pPr>
              <a:buNone/>
            </a:pPr>
            <a:r>
              <a:rPr lang="ru-RU" sz="3900" b="1" dirty="0" err="1" smtClean="0">
                <a:solidFill>
                  <a:srgbClr val="FF0000"/>
                </a:solidFill>
                <a:latin typeface="Monotype Corsiva" pitchFamily="66" charset="0"/>
              </a:rPr>
              <a:t>Суалар: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фицир?фициб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фицдар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фунур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фунуб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фундар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шлин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фтин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фужарин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фйирин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швнур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(-пи)?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швнуб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(-пи)? </a:t>
            </a:r>
            <a:endParaRPr lang="ru-RU" sz="3900" b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3900" b="1" dirty="0" err="1" smtClean="0">
                <a:solidFill>
                  <a:srgbClr val="FF0000"/>
                </a:solidFill>
                <a:latin typeface="Monotype Corsiva" pitchFamily="66" charset="0"/>
              </a:rPr>
              <a:t>Вуди</a:t>
            </a:r>
            <a:r>
              <a:rPr lang="ru-RU" sz="39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FF0000"/>
                </a:solidFill>
                <a:latin typeface="Monotype Corsiva" pitchFamily="66" charset="0"/>
              </a:rPr>
              <a:t>шулу</a:t>
            </a:r>
            <a:r>
              <a:rPr lang="ru-RU" sz="39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прилагательнйир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причастйир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</a:t>
            </a:r>
          </a:p>
          <a:p>
            <a:pPr>
              <a:buNone/>
            </a:pP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ччвурнан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еринар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тевбан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падеждиъ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айи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существительнйир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числительнйир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900" b="1" dirty="0" err="1" smtClean="0">
                <a:solidFill>
                  <a:srgbClr val="800000"/>
                </a:solidFill>
                <a:latin typeface="Monotype Corsiva" pitchFamily="66" charset="0"/>
              </a:rPr>
              <a:t>гь.ж</a:t>
            </a:r>
            <a:r>
              <a:rPr lang="ru-RU" sz="39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pPr>
              <a:buNone/>
            </a:pPr>
            <a:endParaRPr lang="ru-RU" sz="4000" b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>
              <a:buNone/>
            </a:pPr>
            <a:endParaRPr lang="ru-RU" dirty="0" smtClean="0">
              <a:solidFill>
                <a:srgbClr val="8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Rectang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2800" b="1" dirty="0" smtClean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84996" name="Rectangle 4"/>
          <p:cNvSpPr>
            <a:spLocks noGrp="1"/>
          </p:cNvSpPr>
          <p:nvPr>
            <p:ph idx="1"/>
          </p:nvPr>
        </p:nvSpPr>
        <p:spPr>
          <a:xfrm>
            <a:off x="323850" y="1628775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b="1" dirty="0" smtClean="0">
              <a:solidFill>
                <a:srgbClr val="800000"/>
              </a:solidFill>
              <a:latin typeface="Arial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68313" y="1412875"/>
            <a:ext cx="835183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800" b="1" dirty="0">
              <a:solidFill>
                <a:schemeClr val="hlink"/>
              </a:solidFill>
              <a:latin typeface="Calibri" charset="-52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39552" y="3501008"/>
            <a:ext cx="8353425" cy="23764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800"/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548680"/>
            <a:ext cx="820891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Лизи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ахсрар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ккиврайи</a:t>
            </a:r>
            <a:r>
              <a:rPr lang="ru-RU" sz="4000" b="1" dirty="0" smtClean="0">
                <a:latin typeface="Monotype Corsiva" pitchFamily="66" charset="0"/>
              </a:rPr>
              <a:t>.</a:t>
            </a:r>
          </a:p>
          <a:p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Рякъди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гъягъюрайи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smtClean="0">
                <a:latin typeface="Monotype Corsiva" pitchFamily="66" charset="0"/>
              </a:rPr>
              <a:t>бай </a:t>
            </a:r>
            <a:r>
              <a:rPr lang="ru-RU" sz="4000" b="1" dirty="0" err="1" smtClean="0">
                <a:latin typeface="Monotype Corsiva" pitchFamily="66" charset="0"/>
              </a:rPr>
              <a:t>узухьинди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илт</a:t>
            </a:r>
            <a:r>
              <a:rPr lang="en-US" sz="4000" b="1" dirty="0" smtClean="0">
                <a:latin typeface="Monotype Corsiva" pitchFamily="66" charset="0"/>
              </a:rPr>
              <a:t>I</a:t>
            </a:r>
            <a:r>
              <a:rPr lang="ru-RU" sz="4000" b="1" dirty="0" err="1" smtClean="0">
                <a:latin typeface="Monotype Corsiva" pitchFamily="66" charset="0"/>
              </a:rPr>
              <a:t>ик</a:t>
            </a:r>
            <a:r>
              <a:rPr lang="en-US" sz="4000" b="1" dirty="0" smtClean="0">
                <a:latin typeface="Monotype Corsiva" pitchFamily="66" charset="0"/>
              </a:rPr>
              <a:t>I</a:t>
            </a:r>
            <a:r>
              <a:rPr lang="ru-RU" sz="4000" b="1" dirty="0" smtClean="0">
                <a:latin typeface="Monotype Corsiva" pitchFamily="66" charset="0"/>
              </a:rPr>
              <a:t>ну.</a:t>
            </a:r>
          </a:p>
          <a:p>
            <a:r>
              <a:rPr lang="ru-RU" sz="4000" b="1" dirty="0" err="1" smtClean="0">
                <a:latin typeface="Monotype Corsiva" pitchFamily="66" charset="0"/>
              </a:rPr>
              <a:t>Шамилди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хьубпи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классдиъ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урхура</a:t>
            </a:r>
            <a:r>
              <a:rPr lang="ru-RU" sz="4000" b="1" dirty="0" smtClean="0">
                <a:latin typeface="Monotype Corsiva" pitchFamily="66" charset="0"/>
              </a:rPr>
              <a:t>.</a:t>
            </a:r>
          </a:p>
          <a:p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Мициб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хумурзаг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гъябкъюндайзуз</a:t>
            </a:r>
            <a:r>
              <a:rPr lang="ru-RU" sz="4000" b="1" dirty="0" smtClean="0">
                <a:latin typeface="Monotype Corsiva" pitchFamily="66" charset="0"/>
              </a:rPr>
              <a:t>.</a:t>
            </a:r>
          </a:p>
          <a:p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Сулан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аьмлар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узуз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мап</a:t>
            </a:r>
            <a:r>
              <a:rPr lang="en-US" sz="4000" b="1" dirty="0" smtClean="0">
                <a:latin typeface="Monotype Corsiva" pitchFamily="66" charset="0"/>
              </a:rPr>
              <a:t>I</a:t>
            </a:r>
            <a:r>
              <a:rPr lang="ru-RU" sz="4000" b="1" dirty="0" smtClean="0">
                <a:latin typeface="Monotype Corsiva" pitchFamily="66" charset="0"/>
              </a:rPr>
              <a:t>ан.</a:t>
            </a:r>
          </a:p>
          <a:p>
            <a:pPr>
              <a:spcBef>
                <a:spcPct val="50000"/>
              </a:spcBef>
            </a:pP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463" y="0"/>
            <a:ext cx="9126537" cy="7046913"/>
          </a:xfrm>
          <a:prstGeom prst="rect">
            <a:avLst/>
          </a:prstGeom>
          <a:noFill/>
          <a:ln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80728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Приложение</a:t>
            </a:r>
            <a:endParaRPr lang="ru-RU" cap="none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836712"/>
            <a:ext cx="8686800" cy="5243413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Чав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ачухъ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ап</a:t>
            </a:r>
            <a:r>
              <a:rPr lang="en-US" sz="36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урайи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гафналан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кьяляхъ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гъюрайи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дидиз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ц</a:t>
            </a:r>
            <a:r>
              <a:rPr lang="en-US" sz="36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ийи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ччвур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туврайи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определениейин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хусуси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жюрейиз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приложение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к</a:t>
            </a:r>
            <a:r>
              <a:rPr lang="en-US" sz="3600" b="1" i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уру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Улихь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хьайи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гафнахъди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думу  </a:t>
            </a:r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</a:rPr>
              <a:t>падеж 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кьадар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терефнаан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Monotype Corsiva" pitchFamily="66" charset="0"/>
              </a:rPr>
              <a:t>тархьну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шулу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Вуди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шулу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: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существительное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ва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дидин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йишв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бисру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 ч</a:t>
            </a:r>
            <a:r>
              <a:rPr lang="en-US" sz="3600" b="1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алнан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паяр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  <a:endParaRPr lang="ru-RU" sz="36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463" y="0"/>
            <a:ext cx="9126537" cy="7046913"/>
          </a:xfrm>
          <a:prstGeom prst="rect">
            <a:avLst/>
          </a:prstGeom>
          <a:noFill/>
          <a:ln/>
        </p:spPr>
      </p:pic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686800" cy="5243512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Учу,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йиц</a:t>
            </a:r>
            <a:r>
              <a:rPr lang="en-US" sz="4000" b="1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исабпи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классдиъ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урхурайидар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имтигьяндиз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гьязур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шулача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Думу ,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жергейин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кьяляхъди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гъюрайир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варидин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улихь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гъаши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Учвуз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–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урхбан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талитнаъ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айидариз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-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хъуркьвалар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ишри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!</a:t>
            </a:r>
            <a:endParaRPr lang="ru-RU" sz="4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463" y="0"/>
            <a:ext cx="9126537" cy="7046913"/>
          </a:xfrm>
          <a:prstGeom prst="rect">
            <a:avLst/>
          </a:prstGeom>
          <a:noFill/>
          <a:ln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Обстоятельство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764704"/>
            <a:ext cx="8686800" cy="5315421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Улупуру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ляхин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арайиз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гъюрайи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жюрбежюр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саягъар-йишв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вахт,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ляхин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арайиз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гъюрайи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саягъ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метлеб,себеб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натижа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дережа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кьадар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Суалар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фила,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наан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гьаз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фтин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бадали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фу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себебназ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фици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…</a:t>
            </a:r>
          </a:p>
          <a:p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Вуди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шулу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: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наречие,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дидин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йишв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бисру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ч</a:t>
            </a:r>
            <a:r>
              <a:rPr lang="en-US" sz="36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алнан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паяр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, деепричастие,      существительное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дидин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йишв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бисру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                 ч</a:t>
            </a:r>
            <a:r>
              <a:rPr lang="en-US" sz="36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алнан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паяр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  <a:endParaRPr lang="ru-RU" sz="36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463" y="0"/>
            <a:ext cx="9126537" cy="7046913"/>
          </a:xfrm>
          <a:prstGeom prst="rect">
            <a:avLst/>
          </a:prstGeom>
          <a:noFill/>
          <a:ln/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57200" y="765175"/>
            <a:ext cx="8363272" cy="838200"/>
          </a:xfrm>
        </p:spPr>
        <p:txBody>
          <a:bodyPr>
            <a:normAutofit fontScale="90000"/>
          </a:bodyPr>
          <a:lstStyle/>
          <a:p>
            <a:r>
              <a:rPr lang="ru-RU" sz="4400" b="1" cap="none" dirty="0" err="1" smtClean="0">
                <a:solidFill>
                  <a:srgbClr val="FF0000"/>
                </a:solidFill>
                <a:latin typeface="Monotype Corsiva" pitchFamily="66" charset="0"/>
              </a:rPr>
              <a:t>Улихьнаси</a:t>
            </a:r>
            <a:r>
              <a:rPr lang="ru-RU" sz="4400" b="1" cap="none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400" b="1" cap="none" dirty="0" err="1" smtClean="0">
                <a:solidFill>
                  <a:srgbClr val="800000"/>
                </a:solidFill>
                <a:latin typeface="Monotype Corsiva" pitchFamily="66" charset="0"/>
              </a:rPr>
              <a:t>гъулан</a:t>
            </a:r>
            <a:r>
              <a:rPr lang="ru-RU" sz="4400" b="1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400" b="1" cap="none" dirty="0" err="1" smtClean="0">
                <a:solidFill>
                  <a:srgbClr val="FF0000"/>
                </a:solidFill>
                <a:latin typeface="Monotype Corsiva" pitchFamily="66" charset="0"/>
              </a:rPr>
              <a:t>гъирагъдихъан</a:t>
            </a:r>
            <a:r>
              <a:rPr lang="ru-RU" sz="4400" b="1" cap="none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400" b="1" cap="none" dirty="0" err="1" smtClean="0">
                <a:solidFill>
                  <a:srgbClr val="800000"/>
                </a:solidFill>
                <a:latin typeface="Monotype Corsiva" pitchFamily="66" charset="0"/>
              </a:rPr>
              <a:t>жанаврин</a:t>
            </a:r>
            <a:r>
              <a:rPr lang="ru-RU" sz="4400" b="1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400" b="1" cap="none" dirty="0" err="1" smtClean="0">
                <a:solidFill>
                  <a:srgbClr val="800000"/>
                </a:solidFill>
                <a:latin typeface="Monotype Corsiva" pitchFamily="66" charset="0"/>
              </a:rPr>
              <a:t>аьвар</a:t>
            </a:r>
            <a:r>
              <a:rPr lang="ru-RU" sz="4400" b="1" cap="none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400" b="1" cap="none" dirty="0" err="1" smtClean="0">
                <a:solidFill>
                  <a:srgbClr val="800000"/>
                </a:solidFill>
                <a:latin typeface="Monotype Corsiva" pitchFamily="66" charset="0"/>
              </a:rPr>
              <a:t>ерхьурайи</a:t>
            </a:r>
            <a:r>
              <a:rPr lang="ru-RU" sz="4400" b="1" cap="none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endParaRPr lang="ru-RU" cap="none" dirty="0"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457200" y="1628801"/>
            <a:ext cx="8686800" cy="445132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Рамазан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хут</a:t>
            </a:r>
            <a:r>
              <a:rPr lang="en-US" sz="40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ил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хътабкбан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бадали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хул’ан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удуч</a:t>
            </a:r>
            <a:r>
              <a:rPr lang="en-US" sz="40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вну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Рамазну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дарснаъ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гизаф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гафар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ап</a:t>
            </a:r>
            <a:r>
              <a:rPr lang="en-US" sz="40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ура.</a:t>
            </a:r>
          </a:p>
          <a:p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Бахтир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сабпну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800000"/>
                </a:solidFill>
                <a:latin typeface="Monotype Corsiva" pitchFamily="66" charset="0"/>
              </a:rPr>
              <a:t>гьилиркъу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1" name="Rectang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2800" b="1" dirty="0" smtClean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61452" name="Rectangle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b="1" dirty="0" smtClean="0">
              <a:solidFill>
                <a:srgbClr val="800000"/>
              </a:solidFill>
              <a:latin typeface="Arial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CFF66">
                  <a:gamma/>
                  <a:shade val="46275"/>
                  <a:invGamma/>
                </a:srgbClr>
              </a:gs>
              <a:gs pos="100000">
                <a:srgbClr val="CCFF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71600" y="764704"/>
            <a:ext cx="3529013" cy="4319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b="1" i="1">
                <a:solidFill>
                  <a:srgbClr val="112947"/>
                </a:solidFill>
              </a:rPr>
              <a:t> </a:t>
            </a:r>
            <a:endParaRPr lang="ru-RU" b="1">
              <a:solidFill>
                <a:srgbClr val="112947"/>
              </a:solidFill>
              <a:latin typeface="Trebuchet MS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572000" y="764704"/>
            <a:ext cx="3528392" cy="432048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Учвуз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хъуркьва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-</a:t>
            </a:r>
          </a:p>
          <a:p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лар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ишри</a:t>
            </a:r>
            <a:r>
              <a:rPr lang="ru-RU" sz="4000" b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!!!</a:t>
            </a: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116013" y="1052513"/>
            <a:ext cx="3095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 err="1" smtClean="0"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Хулаз</a:t>
            </a:r>
            <a:r>
              <a:rPr lang="ru-RU" sz="4000" b="1" dirty="0" smtClean="0"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 </a:t>
            </a:r>
            <a:r>
              <a:rPr lang="ru-RU" sz="4000" b="1" dirty="0" err="1" smtClean="0"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ляхин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187624" y="1988840"/>
            <a:ext cx="31683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§ 95, упр.239, 183-пи </a:t>
            </a:r>
            <a:r>
              <a:rPr lang="ru-RU" sz="4000" b="1" i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маш</a:t>
            </a:r>
            <a:endParaRPr lang="ru-RU" sz="3200" b="1" i="1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252331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3573016"/>
            <a:ext cx="2305050" cy="28738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5190" y="260648"/>
            <a:ext cx="60150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/>
            <a:endParaRPr lang="ru-RU" sz="6000" b="1" dirty="0" smtClean="0">
              <a:ln>
                <a:solidFill>
                  <a:sysClr val="windowText" lastClr="000000"/>
                </a:solidFill>
              </a:ln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lvl="0" indent="450850" algn="ctr"/>
            <a:r>
              <a:rPr lang="ru-RU" sz="6000" b="1" u="dash" dirty="0" err="1" smtClean="0">
                <a:ln>
                  <a:solidFill>
                    <a:sysClr val="windowText" lastClr="000000"/>
                  </a:solidFill>
                </a:ln>
                <a:solidFill>
                  <a:srgbClr val="8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Чап</a:t>
            </a:r>
            <a:r>
              <a:rPr lang="ru-RU" sz="6000" b="1" u="dash" dirty="0" smtClean="0">
                <a:ln>
                  <a:solidFill>
                    <a:sysClr val="windowText" lastClr="000000"/>
                  </a:solidFill>
                </a:ln>
                <a:solidFill>
                  <a:srgbClr val="8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6000" b="1" u="dash" dirty="0" smtClean="0">
                <a:ln>
                  <a:solidFill>
                    <a:sysClr val="windowText" lastClr="000000"/>
                  </a:solidFill>
                </a:ln>
                <a:solidFill>
                  <a:srgbClr val="8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дополнение</a:t>
            </a:r>
          </a:p>
          <a:p>
            <a:pPr lvl="0" indent="450850" algn="ctr"/>
            <a:r>
              <a:rPr lang="ru-RU" sz="6000" b="1" u="wavyHeavy" dirty="0" smtClean="0">
                <a:ln>
                  <a:solidFill>
                    <a:sysClr val="windowText" lastClr="000000"/>
                  </a:solidFill>
                </a:ln>
                <a:solidFill>
                  <a:srgbClr val="800000"/>
                </a:solidFill>
                <a:uFill>
                  <a:solidFill>
                    <a:srgbClr val="FF0000"/>
                  </a:solidFill>
                </a:uFill>
                <a:latin typeface="Monotype Corsiva" pitchFamily="66" charset="0"/>
                <a:cs typeface="Times New Roman" pitchFamily="18" charset="0"/>
              </a:rPr>
              <a:t>Определение</a:t>
            </a:r>
          </a:p>
          <a:p>
            <a:pPr lvl="0" indent="450850" algn="ctr"/>
            <a:r>
              <a:rPr lang="ru-RU" sz="6000" b="1" u="dotDashHeavy" dirty="0" smtClean="0">
                <a:ln>
                  <a:solidFill>
                    <a:sysClr val="windowText" lastClr="000000"/>
                  </a:solidFill>
                </a:ln>
                <a:solidFill>
                  <a:srgbClr val="800000"/>
                </a:solidFill>
                <a:latin typeface="Monotype Corsiva" pitchFamily="66" charset="0"/>
                <a:cs typeface="Times New Roman" pitchFamily="18" charset="0"/>
              </a:rPr>
              <a:t>Обстоятельство</a:t>
            </a:r>
            <a:endParaRPr lang="ru-RU" sz="5400" b="1" u="dotDashHeavy" dirty="0" smtClean="0">
              <a:ln>
                <a:solidFill>
                  <a:sysClr val="windowText" lastClr="000000"/>
                </a:solidFill>
              </a:ln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971600" y="332656"/>
            <a:ext cx="5904656" cy="4608512"/>
          </a:xfrm>
          <a:prstGeom prst="flowChartPunchedTape">
            <a:avLst/>
          </a:prstGeom>
          <a:noFill/>
          <a:ln w="5715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26538" cy="6858000"/>
          </a:xfrm>
          <a:noFill/>
          <a:ln/>
        </p:spPr>
      </p:pic>
      <p:sp>
        <p:nvSpPr>
          <p:cNvPr id="101379" name="TextBox 4"/>
          <p:cNvSpPr txBox="1">
            <a:spLocks noChangeArrowheads="1"/>
          </p:cNvSpPr>
          <p:nvPr/>
        </p:nvSpPr>
        <p:spPr bwMode="auto">
          <a:xfrm>
            <a:off x="468313" y="260350"/>
            <a:ext cx="8351837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 b="1" u="sng" dirty="0">
              <a:solidFill>
                <a:schemeClr val="tx2"/>
              </a:solidFill>
            </a:endParaRPr>
          </a:p>
          <a:p>
            <a:pPr algn="ctr"/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Аьгъювал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гьадмуган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ву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аьгъювал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,</a:t>
            </a:r>
          </a:p>
          <a:p>
            <a:pPr algn="ctr"/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эгер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думу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гъазанмиш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гъапуб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вуш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чан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фикрин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гужниинди</a:t>
            </a:r>
            <a:r>
              <a:rPr lang="ru-RU" sz="4800" b="1" i="1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  <a:endParaRPr lang="ru-RU" sz="4800" b="1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4000" b="1" i="1" dirty="0" smtClean="0">
                <a:solidFill>
                  <a:srgbClr val="800000"/>
                </a:solidFill>
                <a:latin typeface="Monotype Corsiva" pitchFamily="66" charset="0"/>
              </a:rPr>
              <a:t>                                              Л.Н.Толстой</a:t>
            </a:r>
            <a:endParaRPr lang="ru-RU" sz="4000" b="1" i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101381" name="Picture 5" descr="http://dl9.glitter-graphics.net/pub/619/619589ga2upyu3st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213" y="3000375"/>
            <a:ext cx="3200401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462" y="0"/>
            <a:ext cx="9126538" cy="6181759"/>
          </a:xfrm>
          <a:noFill/>
          <a:ln/>
        </p:spPr>
      </p:pic>
      <p:sp>
        <p:nvSpPr>
          <p:cNvPr id="102403" name="TextBox 4"/>
          <p:cNvSpPr txBox="1">
            <a:spLocks noChangeArrowheads="1"/>
          </p:cNvSpPr>
          <p:nvPr/>
        </p:nvSpPr>
        <p:spPr bwMode="auto">
          <a:xfrm>
            <a:off x="468313" y="260351"/>
            <a:ext cx="83518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800000"/>
                </a:solidFill>
                <a:latin typeface="Monotype Corsiva" pitchFamily="66" charset="0"/>
              </a:rPr>
              <a:t>Йиз</a:t>
            </a:r>
            <a:r>
              <a:rPr lang="ru-RU" sz="48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800000"/>
                </a:solidFill>
                <a:latin typeface="Monotype Corsiva" pitchFamily="66" charset="0"/>
              </a:rPr>
              <a:t>суалар</a:t>
            </a:r>
            <a:r>
              <a:rPr lang="ru-RU" sz="4800" b="1" dirty="0" smtClean="0">
                <a:solidFill>
                  <a:srgbClr val="800000"/>
                </a:solidFill>
                <a:latin typeface="Monotype Corsiva" pitchFamily="66" charset="0"/>
              </a:rPr>
              <a:t>:</a:t>
            </a:r>
            <a:endParaRPr lang="ru-RU" sz="48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28596" y="1142985"/>
            <a:ext cx="8501122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ru-RU" sz="4000" b="1" dirty="0" err="1" smtClean="0">
                <a:latin typeface="Monotype Corsiva" pitchFamily="66" charset="0"/>
              </a:rPr>
              <a:t>Фйир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ву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дурар</a:t>
            </a:r>
            <a:r>
              <a:rPr lang="ru-RU" sz="4000" b="1" dirty="0" smtClean="0">
                <a:latin typeface="Monotype Corsiva" pitchFamily="66" charset="0"/>
              </a:rPr>
              <a:t>?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ru-RU" sz="4000" b="1" dirty="0" err="1" smtClean="0">
                <a:latin typeface="Monotype Corsiva" pitchFamily="66" charset="0"/>
              </a:rPr>
              <a:t>Фтин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бадали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ишлетмиш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ап</a:t>
            </a:r>
            <a:r>
              <a:rPr lang="en-US" sz="4000" b="1" dirty="0" smtClean="0">
                <a:latin typeface="Monotype Corsiva" pitchFamily="66" charset="0"/>
              </a:rPr>
              <a:t>I</a:t>
            </a:r>
            <a:r>
              <a:rPr lang="ru-RU" sz="4000" b="1" dirty="0" err="1" smtClean="0">
                <a:latin typeface="Monotype Corsiva" pitchFamily="66" charset="0"/>
              </a:rPr>
              <a:t>уру</a:t>
            </a:r>
            <a:r>
              <a:rPr lang="ru-RU" sz="4000" b="1" dirty="0" smtClean="0">
                <a:latin typeface="Monotype Corsiva" pitchFamily="66" charset="0"/>
              </a:rPr>
              <a:t>?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ru-RU" sz="4000" b="1" dirty="0" err="1" smtClean="0">
                <a:latin typeface="Monotype Corsiva" pitchFamily="66" charset="0"/>
              </a:rPr>
              <a:t>Наан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ишлетмиш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ап</a:t>
            </a:r>
            <a:r>
              <a:rPr lang="en-US" sz="4000" b="1" dirty="0" smtClean="0">
                <a:latin typeface="Monotype Corsiva" pitchFamily="66" charset="0"/>
              </a:rPr>
              <a:t>I</a:t>
            </a:r>
            <a:r>
              <a:rPr lang="ru-RU" sz="4000" b="1" dirty="0" err="1" smtClean="0">
                <a:latin typeface="Monotype Corsiva" pitchFamily="66" charset="0"/>
              </a:rPr>
              <a:t>уру</a:t>
            </a:r>
            <a:r>
              <a:rPr lang="ru-RU" sz="4000" b="1" dirty="0" smtClean="0">
                <a:latin typeface="Monotype Corsiva" pitchFamily="66" charset="0"/>
              </a:rPr>
              <a:t>?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ru-RU" sz="4000" b="1" dirty="0" err="1" smtClean="0">
                <a:latin typeface="Monotype Corsiva" pitchFamily="66" charset="0"/>
              </a:rPr>
              <a:t>Дурар</a:t>
            </a:r>
            <a:r>
              <a:rPr lang="ru-RU" sz="4000" b="1" dirty="0" smtClean="0">
                <a:latin typeface="Monotype Corsiva" pitchFamily="66" charset="0"/>
              </a:rPr>
              <a:t>  </a:t>
            </a:r>
            <a:r>
              <a:rPr lang="ru-RU" sz="4000" b="1" dirty="0" err="1" smtClean="0">
                <a:latin typeface="Monotype Corsiva" pitchFamily="66" charset="0"/>
              </a:rPr>
              <a:t>фуну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суалариз</a:t>
            </a:r>
            <a:r>
              <a:rPr lang="ru-RU" sz="4000" b="1" dirty="0" smtClean="0">
                <a:latin typeface="Monotype Corsiva" pitchFamily="66" charset="0"/>
              </a:rPr>
              <a:t>  </a:t>
            </a:r>
            <a:r>
              <a:rPr lang="ru-RU" sz="4000" b="1" dirty="0" err="1" smtClean="0">
                <a:latin typeface="Monotype Corsiva" pitchFamily="66" charset="0"/>
              </a:rPr>
              <a:t>жаваб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шулу</a:t>
            </a:r>
            <a:r>
              <a:rPr lang="ru-RU" sz="4000" b="1" dirty="0" smtClean="0">
                <a:latin typeface="Monotype Corsiva" pitchFamily="66" charset="0"/>
              </a:rPr>
              <a:t>?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ru-RU" sz="4000" b="1" dirty="0" err="1" smtClean="0">
                <a:latin typeface="Monotype Corsiva" pitchFamily="66" charset="0"/>
              </a:rPr>
              <a:t>Дурарин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жюрйир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  <a:r>
              <a:rPr lang="ru-RU" sz="4000" b="1" dirty="0" err="1" smtClean="0">
                <a:latin typeface="Monotype Corsiva" pitchFamily="66" charset="0"/>
              </a:rPr>
              <a:t>айк</a:t>
            </a:r>
            <a:r>
              <a:rPr lang="en-US" sz="4000" b="1" dirty="0" smtClean="0">
                <a:latin typeface="Monotype Corsiva" pitchFamily="66" charset="0"/>
              </a:rPr>
              <a:t>I</a:t>
            </a:r>
            <a:r>
              <a:rPr lang="ru-RU" sz="4000" b="1" dirty="0" smtClean="0">
                <a:latin typeface="Monotype Corsiva" pitchFamily="66" charset="0"/>
              </a:rPr>
              <a:t>ан…?</a:t>
            </a:r>
            <a:endParaRPr lang="ru-RU" sz="4000" b="1" dirty="0" smtClean="0">
              <a:latin typeface="Monotype Corsiva" pitchFamily="66" charset="0"/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endParaRPr lang="ru-RU" sz="2800" b="1" dirty="0" smtClean="0">
              <a:latin typeface="Monotype Corsiva" pitchFamily="66" charset="0"/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endParaRPr lang="ru-RU" sz="2800" b="1" dirty="0" smtClean="0">
              <a:latin typeface="Monotype Corsiva" pitchFamily="66" charset="0"/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024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653136"/>
            <a:ext cx="1371597" cy="98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HeroicExtremeLeftFacing"/>
            <a:lightRig rig="threePt" dir="t"/>
          </a:scene3d>
          <a:sp3d>
            <a:bevelT w="165100" prst="coolSlant"/>
          </a:sp3d>
        </p:spPr>
      </p:pic>
      <p:pic>
        <p:nvPicPr>
          <p:cNvPr id="102407" name="Picture 7" descr="http://images.tiu.ru/7577513_w640_h640_moda1101.jpg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6948265" y="404664"/>
            <a:ext cx="1368152" cy="1687597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4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463" y="0"/>
            <a:ext cx="9126537" cy="7046913"/>
          </a:xfrm>
          <a:noFill/>
          <a:ln/>
        </p:spPr>
      </p:pic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79388" y="2205038"/>
            <a:ext cx="85693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250825" y="3429000"/>
            <a:ext cx="84248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467544" y="404664"/>
            <a:ext cx="8280920" cy="67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32000" algn="ctr">
              <a:lnSpc>
                <a:spcPts val="4000"/>
              </a:lnSpc>
            </a:pP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К</a:t>
            </a:r>
            <a:r>
              <a:rPr lang="en-US" sz="4000" b="1" i="1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40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ваин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ап</a:t>
            </a:r>
            <a:r>
              <a:rPr lang="en-US" sz="4000" b="1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уб</a:t>
            </a:r>
            <a:r>
              <a:rPr lang="ru-RU" sz="3200" b="1" i="1" dirty="0" smtClean="0">
                <a:solidFill>
                  <a:srgbClr val="FF0000"/>
                </a:solidFill>
                <a:latin typeface="Propisi" pitchFamily="2" charset="0"/>
              </a:rPr>
              <a:t>:</a:t>
            </a:r>
          </a:p>
          <a:p>
            <a:pPr indent="432000" algn="just">
              <a:lnSpc>
                <a:spcPts val="4000"/>
              </a:lnSpc>
              <a:buAutoNum type="arabicPeriod"/>
            </a:pPr>
            <a:r>
              <a:rPr lang="ru-RU" sz="32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Предложениейин</a:t>
            </a:r>
            <a:r>
              <a:rPr lang="ru-RU" sz="32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к</a:t>
            </a:r>
            <a:r>
              <a:rPr lang="en-US" sz="32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улин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 члена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рикан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 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суалар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…</a:t>
            </a:r>
          </a:p>
          <a:p>
            <a:pPr indent="432000" algn="just">
              <a:lnSpc>
                <a:spcPts val="4000"/>
              </a:lnSpc>
            </a:pPr>
            <a:r>
              <a:rPr lang="ru-RU" sz="3200" b="1" i="1" u="sng" dirty="0" err="1" smtClean="0">
                <a:solidFill>
                  <a:srgbClr val="FF0000"/>
                </a:solidFill>
                <a:latin typeface="Monotype Corsiva"/>
              </a:rPr>
              <a:t>Исихъ</a:t>
            </a:r>
            <a:r>
              <a:rPr lang="ru-RU" sz="3200" b="1" i="1" u="sng" dirty="0" smtClean="0">
                <a:solidFill>
                  <a:srgbClr val="FF0000"/>
                </a:solidFill>
                <a:latin typeface="Monotype Corsiva"/>
              </a:rPr>
              <a:t> </a:t>
            </a:r>
            <a:r>
              <a:rPr lang="ru-RU" sz="3200" b="1" i="1" u="sng" dirty="0" err="1" smtClean="0">
                <a:solidFill>
                  <a:srgbClr val="FF0000"/>
                </a:solidFill>
                <a:latin typeface="Monotype Corsiva"/>
              </a:rPr>
              <a:t>хъайи</a:t>
            </a:r>
            <a:r>
              <a:rPr lang="ru-RU" sz="3200" b="1" i="1" u="sng" dirty="0" smtClean="0">
                <a:solidFill>
                  <a:srgbClr val="FF0000"/>
                </a:solidFill>
                <a:latin typeface="Monotype Corsiva"/>
              </a:rPr>
              <a:t> </a:t>
            </a:r>
            <a:r>
              <a:rPr lang="ru-RU" sz="3200" b="1" i="1" u="sng" dirty="0" err="1" smtClean="0">
                <a:solidFill>
                  <a:srgbClr val="FF0000"/>
                </a:solidFill>
                <a:latin typeface="Monotype Corsiva"/>
              </a:rPr>
              <a:t>предложенйириъ</a:t>
            </a:r>
            <a:r>
              <a:rPr lang="ru-RU" sz="3200" b="1" i="1" u="sng" dirty="0" smtClean="0">
                <a:solidFill>
                  <a:srgbClr val="FF0000"/>
                </a:solidFill>
                <a:latin typeface="Monotype Corsiva"/>
              </a:rPr>
              <a:t> 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</a:rPr>
              <a:t>к</a:t>
            </a:r>
            <a:r>
              <a:rPr lang="en-US" sz="3200" b="1" u="sng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3200" b="1" u="sng" dirty="0" err="1" smtClean="0">
                <a:solidFill>
                  <a:srgbClr val="FF0000"/>
                </a:solidFill>
                <a:latin typeface="Monotype Corsiva" pitchFamily="66" charset="0"/>
              </a:rPr>
              <a:t>улин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</a:rPr>
              <a:t> члена </a:t>
            </a:r>
            <a:r>
              <a:rPr lang="ru-RU" sz="3200" b="1" u="sng" dirty="0" err="1" smtClean="0">
                <a:solidFill>
                  <a:srgbClr val="FF0000"/>
                </a:solidFill>
                <a:latin typeface="Monotype Corsiva" pitchFamily="66" charset="0"/>
              </a:rPr>
              <a:t>р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</a:rPr>
              <a:t>  </a:t>
            </a:r>
            <a:r>
              <a:rPr lang="ru-RU" sz="3200" b="1" u="sng" dirty="0" err="1" smtClean="0">
                <a:solidFill>
                  <a:srgbClr val="FF0000"/>
                </a:solidFill>
                <a:latin typeface="Monotype Corsiva" pitchFamily="66" charset="0"/>
              </a:rPr>
              <a:t>аг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</a:rPr>
              <a:t>!</a:t>
            </a:r>
            <a:endParaRPr lang="ru-RU" sz="3200" b="1" i="1" u="sng" dirty="0" smtClean="0">
              <a:solidFill>
                <a:srgbClr val="FF0000"/>
              </a:solidFill>
              <a:latin typeface="Monotype Corsiva"/>
            </a:endParaRPr>
          </a:p>
          <a:p>
            <a:pPr indent="432000" algn="just">
              <a:lnSpc>
                <a:spcPts val="4000"/>
              </a:lnSpc>
            </a:pP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Ярхлаан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мукьам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уччвуди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ебхьуру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.</a:t>
            </a:r>
          </a:p>
          <a:p>
            <a:pPr indent="432000" algn="just">
              <a:lnSpc>
                <a:spcPts val="4000"/>
              </a:lnSpc>
            </a:pP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Шубрид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чвйири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урч</a:t>
            </a:r>
            <a:r>
              <a:rPr lang="en-US" sz="3200" b="1" i="1" dirty="0" smtClean="0">
                <a:solidFill>
                  <a:srgbClr val="002060"/>
                </a:solidFill>
                <a:latin typeface="Monotype Corsiva"/>
              </a:rPr>
              <a:t>I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вуб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балугъ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ккадагъу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.</a:t>
            </a:r>
          </a:p>
          <a:p>
            <a:pPr indent="432000" algn="just">
              <a:lnSpc>
                <a:spcPts val="4000"/>
              </a:lnSpc>
            </a:pP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Таблиин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дийигънайи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баяр-шубари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гъванар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диргъури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айи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. </a:t>
            </a:r>
          </a:p>
          <a:p>
            <a:pPr indent="432000" algn="just">
              <a:lnSpc>
                <a:spcPts val="4000"/>
              </a:lnSpc>
            </a:pP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Хябяхъдин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/>
              </a:rPr>
              <a:t>уьл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latin typeface="Monotype Corsiva" pitchFamily="66" charset="0"/>
              </a:rPr>
              <a:t>ип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ураза.</a:t>
            </a:r>
          </a:p>
          <a:p>
            <a:pPr indent="432000" algn="just">
              <a:lnSpc>
                <a:spcPts val="4000"/>
              </a:lnSpc>
            </a:pP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Чвлин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аьхиримжи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йигъар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pPr indent="432000" algn="just">
              <a:lnSpc>
                <a:spcPts val="4000"/>
              </a:lnSpc>
            </a:pP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Кьурбан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миржибпи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классдиъ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урхурайир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ву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endParaRPr lang="ru-RU" sz="3200" b="1" i="1" dirty="0" smtClean="0">
              <a:solidFill>
                <a:srgbClr val="002060"/>
              </a:solidFill>
              <a:latin typeface="Monotype Corsiva"/>
            </a:endParaRPr>
          </a:p>
          <a:p>
            <a:pPr indent="432000" algn="just">
              <a:lnSpc>
                <a:spcPts val="4000"/>
              </a:lnSpc>
              <a:buFont typeface="+mj-lt"/>
              <a:buAutoNum type="arabicPeriod" startAt="4"/>
            </a:pPr>
            <a:endParaRPr lang="ru-RU" sz="3200" b="1" i="1" dirty="0" smtClean="0">
              <a:solidFill>
                <a:srgbClr val="800000"/>
              </a:solidFill>
              <a:latin typeface="Monotype Corsiva"/>
            </a:endParaRPr>
          </a:p>
          <a:p>
            <a:pPr indent="432000" algn="just">
              <a:lnSpc>
                <a:spcPts val="4000"/>
              </a:lnSpc>
              <a:buFont typeface="+mj-lt"/>
              <a:buAutoNum type="arabicPeriod" startAt="4"/>
            </a:pPr>
            <a:endParaRPr lang="ru-RU" sz="3200" b="1" i="1" dirty="0" smtClean="0">
              <a:solidFill>
                <a:srgbClr val="800000"/>
              </a:solidFill>
              <a:latin typeface="Propisi" pitchFamily="2" charset="0"/>
            </a:endParaRPr>
          </a:p>
          <a:p>
            <a:pPr indent="432000" algn="just">
              <a:lnSpc>
                <a:spcPts val="4000"/>
              </a:lnSpc>
            </a:pPr>
            <a:endParaRPr lang="ru-RU" sz="3200" b="1" i="1" dirty="0" smtClean="0">
              <a:solidFill>
                <a:srgbClr val="00B050"/>
              </a:solidFill>
              <a:latin typeface="Propis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47460"/>
            <a:ext cx="9322776" cy="7005460"/>
          </a:xfrm>
          <a:noFill/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468313" y="-171400"/>
            <a:ext cx="8280151" cy="790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4000" b="1" u="sng" dirty="0">
              <a:solidFill>
                <a:schemeClr val="tx2"/>
              </a:solidFill>
            </a:endParaRPr>
          </a:p>
          <a:p>
            <a:pPr lvl="0" algn="ctr"/>
            <a:r>
              <a:rPr lang="ru-RU" sz="4000" b="1" i="1" dirty="0" smtClean="0">
                <a:solidFill>
                  <a:srgbClr val="FF0000"/>
                </a:solidFill>
                <a:latin typeface="Propisi" pitchFamily="2" charset="0"/>
              </a:rPr>
              <a:t>Шли </a:t>
            </a:r>
            <a:r>
              <a:rPr lang="ru-RU" sz="4000" b="1" i="1" dirty="0" err="1" smtClean="0">
                <a:solidFill>
                  <a:srgbClr val="FF0000"/>
                </a:solidFill>
                <a:latin typeface="Propisi" pitchFamily="2" charset="0"/>
              </a:rPr>
              <a:t>ухди</a:t>
            </a:r>
            <a:r>
              <a:rPr lang="ru-RU" sz="4000" b="1" i="1" dirty="0" smtClean="0">
                <a:solidFill>
                  <a:srgbClr val="FF0000"/>
                </a:solidFill>
                <a:latin typeface="Propisi" pitchFamily="2" charset="0"/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  <a:latin typeface="Propisi" pitchFamily="2" charset="0"/>
              </a:rPr>
              <a:t>тамам</a:t>
            </a:r>
            <a:r>
              <a:rPr lang="ru-RU" sz="4000" b="1" i="1" dirty="0" smtClean="0">
                <a:solidFill>
                  <a:srgbClr val="FF0000"/>
                </a:solidFill>
                <a:latin typeface="Propisi" pitchFamily="2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ап</a:t>
            </a:r>
            <a:r>
              <a:rPr lang="en-US" sz="4000" b="1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уруш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!!!</a:t>
            </a:r>
            <a:endParaRPr lang="ru-RU" sz="4000" b="1" i="1" dirty="0" smtClean="0">
              <a:solidFill>
                <a:srgbClr val="FF0000"/>
              </a:solidFill>
              <a:latin typeface="Propisi" pitchFamily="2" charset="0"/>
            </a:endParaRPr>
          </a:p>
          <a:p>
            <a:pPr lvl="0" algn="ctr"/>
            <a:endParaRPr lang="ru-RU" sz="2800" b="1" i="1" dirty="0" smtClean="0">
              <a:solidFill>
                <a:srgbClr val="800000"/>
              </a:solidFill>
              <a:latin typeface="Propisi" pitchFamily="2" charset="0"/>
            </a:endParaRPr>
          </a:p>
          <a:p>
            <a:pPr lvl="0" algn="ctr"/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Ктибтбан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саягъназ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дилигну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,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к</a:t>
            </a:r>
            <a:r>
              <a:rPr lang="en-US" sz="32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улин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 члена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р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en-US" sz="3200" b="1" i="1" dirty="0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II</a:t>
            </a:r>
            <a:r>
              <a:rPr lang="ru-RU" sz="3200" b="1" i="1" dirty="0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ru-RU" sz="3200" b="1" i="1" dirty="0" err="1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дережайин</a:t>
            </a:r>
            <a:r>
              <a:rPr lang="ru-RU" sz="3200" b="1" i="1" dirty="0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ru-RU" sz="3200" b="1" i="1" dirty="0" err="1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членар</a:t>
            </a:r>
            <a:r>
              <a:rPr lang="ru-RU" sz="3200" b="1" i="1" dirty="0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ru-RU" sz="3200" b="1" i="1" dirty="0" err="1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айивализ</a:t>
            </a:r>
            <a:r>
              <a:rPr lang="ru-RU" sz="3200" b="1" i="1" dirty="0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ru-RU" sz="3200" b="1" i="1" dirty="0" err="1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дилигну</a:t>
            </a:r>
            <a:r>
              <a:rPr lang="ru-RU" sz="3200" b="1" i="1" dirty="0" smtClean="0">
                <a:solidFill>
                  <a:srgbClr val="800000"/>
                </a:solidFill>
                <a:latin typeface="Monotype Corsiva" pitchFamily="66" charset="0"/>
                <a:cs typeface="Times New Roman"/>
              </a:rPr>
              <a:t>,</a:t>
            </a:r>
            <a:endParaRPr lang="ru-RU" sz="2800" b="1" i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составназ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дилигну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,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предложенйирин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жюрйир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тяйин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ап</a:t>
            </a:r>
            <a:r>
              <a:rPr lang="en-US" sz="3200" b="1" dirty="0" smtClean="0">
                <a:solidFill>
                  <a:srgbClr val="800000"/>
                </a:solidFill>
                <a:latin typeface="Monotype Corsiva" pitchFamily="66" charset="0"/>
              </a:rPr>
              <a:t>I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инай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: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Чвлин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ригъди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улихьна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гъургъу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йифар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ерцIура</a:t>
            </a:r>
            <a:endParaRPr lang="ru-RU" sz="3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Школайин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гьяятдиъ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айи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йифар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адаухьа</a:t>
            </a:r>
            <a:endParaRPr lang="ru-RU" sz="3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Идрис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, фу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рябкъюравуз</a:t>
            </a:r>
            <a:endParaRPr lang="ru-RU" sz="3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Уф-ф-ф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фукьан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аьхъюди</a:t>
            </a:r>
            <a:r>
              <a:rPr lang="ru-RU" sz="34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дарин</a:t>
            </a:r>
            <a:endParaRPr lang="ru-RU" sz="3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3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514350" indent="-514350"/>
            <a:endParaRPr lang="ru-RU" sz="3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36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32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288" y="260350"/>
            <a:ext cx="8424862" cy="519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800" b="1">
              <a:solidFill>
                <a:srgbClr val="77933C"/>
              </a:solidFill>
              <a:latin typeface="Calibri" charset="-52"/>
            </a:endParaRPr>
          </a:p>
        </p:txBody>
      </p:sp>
      <p:sp>
        <p:nvSpPr>
          <p:cNvPr id="12292" name="Прямоугольник 5"/>
          <p:cNvSpPr>
            <a:spLocks noChangeArrowheads="1"/>
          </p:cNvSpPr>
          <p:nvPr/>
        </p:nvSpPr>
        <p:spPr bwMode="auto">
          <a:xfrm>
            <a:off x="395536" y="404664"/>
            <a:ext cx="8353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Запятая</a:t>
            </a:r>
            <a:r>
              <a:rPr lang="ru-RU" sz="2800" b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дивру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:</a:t>
            </a:r>
            <a:endParaRPr lang="ru-RU" sz="2800" b="1" i="1" dirty="0">
              <a:solidFill>
                <a:srgbClr val="800000"/>
              </a:solidFill>
              <a:latin typeface="Calibri" charset="-52"/>
            </a:endParaRPr>
          </a:p>
        </p:txBody>
      </p:sp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467544" y="476673"/>
            <a:ext cx="8172000" cy="280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Сабси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,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чиб-чпихъди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гъягъюрайи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гьядисйир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улупуру</a:t>
            </a:r>
            <a:endParaRPr lang="ru-RU" sz="2400" b="1" i="1" dirty="0" smtClean="0">
              <a:uFill>
                <a:solidFill>
                  <a:srgbClr val="C00000"/>
                </a:solidFill>
              </a:uFill>
              <a:latin typeface="Propisi" pitchFamily="2" charset="0"/>
            </a:endParaRPr>
          </a:p>
          <a:p>
            <a:r>
              <a:rPr lang="ru-RU" sz="24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                                        </a:t>
            </a:r>
            <a:r>
              <a:rPr lang="ru-RU" sz="2400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( </a:t>
            </a:r>
            <a:r>
              <a:rPr lang="ru-RU" sz="2400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Ва</a:t>
            </a:r>
            <a:r>
              <a:rPr lang="ru-RU" sz="2400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союз </a:t>
            </a:r>
            <a:r>
              <a:rPr lang="ru-RU" sz="2400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дивуз</a:t>
            </a:r>
            <a:r>
              <a:rPr lang="ru-RU" sz="2400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шулу</a:t>
            </a:r>
            <a:r>
              <a:rPr lang="ru-RU" sz="2400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)</a:t>
            </a:r>
          </a:p>
          <a:p>
            <a:pPr>
              <a:lnSpc>
                <a:spcPts val="37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Раккнар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ва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улдар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тарна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йивна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,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багъдиъ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кюлкьана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рибшвурадар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. </a:t>
            </a:r>
          </a:p>
          <a:p>
            <a:pPr>
              <a:lnSpc>
                <a:spcPts val="37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Мик</a:t>
            </a:r>
            <a:r>
              <a:rPr lang="en-US" sz="2800" b="1" i="1" dirty="0" smtClean="0">
                <a:solidFill>
                  <a:srgbClr val="800000"/>
                </a:solidFill>
                <a:latin typeface="Propisi" pitchFamily="2" charset="0"/>
              </a:rPr>
              <a:t>I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яваш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гъабхьундар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, зав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ачухъ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Propisi" pitchFamily="2" charset="0"/>
              </a:rPr>
              <a:t>гъабхьундар</a:t>
            </a:r>
            <a:r>
              <a:rPr lang="ru-RU" sz="2800" b="1" i="1" dirty="0" smtClean="0">
                <a:solidFill>
                  <a:srgbClr val="800000"/>
                </a:solidFill>
                <a:latin typeface="Propisi" pitchFamily="2" charset="0"/>
              </a:rPr>
              <a:t>.</a:t>
            </a:r>
            <a:endParaRPr lang="ru-RU" sz="2400" b="1" dirty="0">
              <a:solidFill>
                <a:srgbClr val="800000"/>
              </a:solidFill>
              <a:latin typeface="Propisi" pitchFamily="2" charset="0"/>
            </a:endParaRPr>
          </a:p>
        </p:txBody>
      </p:sp>
      <p:sp>
        <p:nvSpPr>
          <p:cNvPr id="12295" name="Прямоугольник 8"/>
          <p:cNvSpPr>
            <a:spLocks noChangeArrowheads="1"/>
          </p:cNvSpPr>
          <p:nvPr/>
        </p:nvSpPr>
        <p:spPr bwMode="auto">
          <a:xfrm>
            <a:off x="467544" y="3284984"/>
            <a:ext cx="842493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uFill>
                <a:solidFill>
                  <a:srgbClr val="C00000"/>
                </a:solidFill>
              </a:uFill>
              <a:latin typeface="Propisi" pitchFamily="2" charset="0"/>
            </a:endParaRPr>
          </a:p>
          <a:p>
            <a:pPr algn="ctr"/>
            <a:r>
              <a:rPr lang="ru-RU" sz="2400" b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Точкана</a:t>
            </a:r>
            <a:r>
              <a:rPr lang="ru-RU" sz="2400" b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запятая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дивру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:</a:t>
            </a:r>
            <a:endParaRPr lang="ru-RU" sz="2400" b="1" dirty="0" smtClean="0">
              <a:solidFill>
                <a:srgbClr val="800000"/>
              </a:solidFill>
              <a:latin typeface="Calibri" charset="-52"/>
            </a:endParaRPr>
          </a:p>
          <a:p>
            <a:pPr algn="ctr"/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Сабси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,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чиб-чпихъди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гъягъюрайи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гьядисйир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улупуру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. </a:t>
            </a:r>
            <a:r>
              <a:rPr lang="ru-RU" sz="2400" b="1" i="1" dirty="0" err="1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Амма</a:t>
            </a:r>
            <a:r>
              <a:rPr lang="ru-RU" sz="2400" b="1" i="1" dirty="0" smtClean="0"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СККП-н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паяр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гьат</a:t>
            </a:r>
            <a:r>
              <a:rPr lang="en-US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I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арццна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, 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ва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дурариъ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пунктуацияйий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ишарйир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а: </a:t>
            </a:r>
          </a:p>
          <a:p>
            <a:pPr algn="just"/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Хябяхъ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шулайи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;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кючйиригъ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сар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касра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гъимдайи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,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фицики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хябяхъдин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 ч</a:t>
            </a:r>
            <a:r>
              <a:rPr lang="en-US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I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ив </a:t>
            </a:r>
            <a:r>
              <a:rPr lang="ru-RU" sz="2800" b="1" i="1" dirty="0" err="1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дубхьнайи</a:t>
            </a:r>
            <a:r>
              <a:rPr lang="ru-RU" sz="2800" b="1" i="1" dirty="0" smtClean="0">
                <a:solidFill>
                  <a:srgbClr val="800000"/>
                </a:solidFill>
                <a:uFill>
                  <a:solidFill>
                    <a:srgbClr val="C00000"/>
                  </a:solidFill>
                </a:uFill>
                <a:latin typeface="Propisi" pitchFamily="2" charset="0"/>
              </a:rPr>
              <a:t>.</a:t>
            </a:r>
            <a:endParaRPr lang="ru-RU" sz="2800" dirty="0">
              <a:solidFill>
                <a:srgbClr val="8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26537" cy="7046913"/>
          </a:xfrm>
          <a:prstGeom prst="rect">
            <a:avLst/>
          </a:prstGeom>
          <a:noFill/>
          <a:ln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К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682948" y="404664"/>
            <a:ext cx="5760640" cy="20162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</a:rPr>
              <a:t>Кьюбпи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</a:rPr>
              <a:t>дережайин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</a:rPr>
              <a:t>членар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3429000"/>
            <a:ext cx="2592288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rgbClr val="800000"/>
                </a:solidFill>
                <a:latin typeface="Monotype Corsiva" pitchFamily="66" charset="0"/>
              </a:rPr>
              <a:t>Чап</a:t>
            </a:r>
            <a:r>
              <a:rPr lang="ru-RU" sz="3200" dirty="0" smtClean="0">
                <a:solidFill>
                  <a:srgbClr val="800000"/>
                </a:solidFill>
                <a:latin typeface="Monotype Corsiva" pitchFamily="66" charset="0"/>
              </a:rPr>
              <a:t> дополнение</a:t>
            </a:r>
            <a:endParaRPr lang="ru-RU" sz="32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3131840" y="3501008"/>
            <a:ext cx="2808312" cy="136815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Определение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2160" y="3429000"/>
            <a:ext cx="288032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800000"/>
                </a:solidFill>
                <a:latin typeface="Monotype Corsiva" pitchFamily="66" charset="0"/>
              </a:rPr>
              <a:t>Обстоятель-ство</a:t>
            </a:r>
            <a:endParaRPr lang="ru-RU" sz="28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87824" y="2420888"/>
            <a:ext cx="1584176" cy="10801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72000" y="2420888"/>
            <a:ext cx="0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572000" y="2420888"/>
            <a:ext cx="1512168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Прямоугольник 4"/>
          <p:cNvSpPr>
            <a:spLocks noChangeArrowheads="1"/>
          </p:cNvSpPr>
          <p:nvPr/>
        </p:nvSpPr>
        <p:spPr bwMode="auto">
          <a:xfrm>
            <a:off x="1691681" y="260648"/>
            <a:ext cx="49121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70C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Чап</a:t>
            </a:r>
            <a:r>
              <a:rPr lang="ru-RU" sz="3600" b="1" dirty="0" smtClean="0">
                <a:solidFill>
                  <a:srgbClr val="0070C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 дополнение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Прямоугольник 5"/>
          <p:cNvSpPr>
            <a:spLocks noChangeArrowheads="1"/>
          </p:cNvSpPr>
          <p:nvPr/>
        </p:nvSpPr>
        <p:spPr bwMode="auto">
          <a:xfrm>
            <a:off x="323528" y="836712"/>
            <a:ext cx="8496944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3600" b="1" i="1" dirty="0" err="1" smtClean="0">
                <a:solidFill>
                  <a:srgbClr val="FF0000"/>
                </a:solidFill>
                <a:latin typeface="Monotype Corsiva" pitchFamily="66" charset="0"/>
              </a:rPr>
              <a:t>Улупуру</a:t>
            </a:r>
            <a:r>
              <a:rPr lang="ru-RU" sz="3600" b="1" i="1" dirty="0" smtClean="0">
                <a:latin typeface="Monotype Corsiva" pitchFamily="66" charset="0"/>
              </a:rPr>
              <a:t>: 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мутму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шейъ</a:t>
            </a:r>
            <a:endParaRPr lang="ru-RU" sz="3600" b="1" i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marL="457200" indent="-457200"/>
            <a:r>
              <a:rPr lang="ru-RU" sz="3600" b="1" i="1" dirty="0" smtClean="0">
                <a:latin typeface="Propisi" pitchFamily="2" charset="0"/>
              </a:rPr>
              <a:t>(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кьаблик,гьаригъ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хулаъ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штукк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цал‘ин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i="1" dirty="0" smtClean="0">
                <a:latin typeface="Propisi" pitchFamily="2" charset="0"/>
              </a:rPr>
              <a:t>)…</a:t>
            </a:r>
          </a:p>
          <a:p>
            <a:pPr marL="742950" indent="-742950" algn="just">
              <a:buAutoNum type="arabicPeriod" startAt="2"/>
            </a:pPr>
            <a:r>
              <a:rPr lang="ru-RU" sz="3600" b="1" i="1" dirty="0" err="1" smtClean="0">
                <a:solidFill>
                  <a:srgbClr val="FF0000"/>
                </a:solidFill>
                <a:latin typeface="Monotype Corsiva" pitchFamily="66" charset="0"/>
              </a:rPr>
              <a:t>Суалар</a:t>
            </a:r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</a:rPr>
              <a:t>: 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ччвур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ва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актив падеж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ктарди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имбу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падежарин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суалар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</a:p>
          <a:p>
            <a:pPr marL="742950" indent="-742950" algn="just"/>
            <a:r>
              <a:rPr lang="ru-RU" sz="3600" b="1" i="1" dirty="0" smtClean="0">
                <a:solidFill>
                  <a:srgbClr val="800000"/>
                </a:solidFill>
                <a:latin typeface="Monotype Corsiva" pitchFamily="66" charset="0"/>
              </a:rPr>
              <a:t>  (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фтиъ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фтихь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фтик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фтихъ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фтигъ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фтикк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36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фит’ин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…+ </a:t>
            </a:r>
            <a:r>
              <a:rPr lang="ru-RU" sz="3600" b="1" i="1" dirty="0" smtClean="0">
                <a:solidFill>
                  <a:srgbClr val="FF0066"/>
                </a:solidFill>
                <a:latin typeface="Monotype Corsiva" pitchFamily="66" charset="0"/>
              </a:rPr>
              <a:t>на(+</a:t>
            </a:r>
            <a:r>
              <a:rPr lang="ru-RU" sz="3600" b="1" i="1" dirty="0" err="1" smtClean="0">
                <a:solidFill>
                  <a:srgbClr val="FF0066"/>
                </a:solidFill>
                <a:latin typeface="Monotype Corsiva" pitchFamily="66" charset="0"/>
              </a:rPr>
              <a:t>ди</a:t>
            </a:r>
            <a:r>
              <a:rPr lang="ru-RU" sz="3600" b="1" i="1" dirty="0" smtClean="0">
                <a:solidFill>
                  <a:srgbClr val="FF0066"/>
                </a:solidFill>
                <a:latin typeface="Monotype Corsiva" pitchFamily="66" charset="0"/>
              </a:rPr>
              <a:t>) ан (+</a:t>
            </a:r>
            <a:r>
              <a:rPr lang="ru-RU" sz="3600" b="1" i="1" dirty="0" err="1" smtClean="0">
                <a:solidFill>
                  <a:srgbClr val="FF0066"/>
                </a:solidFill>
                <a:latin typeface="Monotype Corsiva" pitchFamily="66" charset="0"/>
              </a:rPr>
              <a:t>ди</a:t>
            </a:r>
            <a:r>
              <a:rPr lang="ru-RU" sz="3600" b="1" i="1" dirty="0" smtClean="0">
                <a:solidFill>
                  <a:srgbClr val="FF0066"/>
                </a:solidFill>
                <a:latin typeface="Monotype Corsiva" pitchFamily="66" charset="0"/>
              </a:rPr>
              <a:t>),</a:t>
            </a:r>
            <a:r>
              <a:rPr lang="ru-RU" sz="3600" b="1" i="1" dirty="0" err="1" smtClean="0">
                <a:solidFill>
                  <a:srgbClr val="FF0066"/>
                </a:solidFill>
                <a:latin typeface="Monotype Corsiva" pitchFamily="66" charset="0"/>
              </a:rPr>
              <a:t>ди</a:t>
            </a:r>
            <a:r>
              <a:rPr lang="ru-RU" sz="3600" b="1" i="1" dirty="0" smtClean="0">
                <a:solidFill>
                  <a:srgbClr val="FF0066"/>
                </a:solidFill>
                <a:latin typeface="Monotype Corsiva" pitchFamily="66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</a:rPr>
              <a:t>-( </a:t>
            </a:r>
            <a:r>
              <a:rPr lang="ru-RU" sz="36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аьхирар</a:t>
            </a:r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</a:rPr>
              <a:t>).</a:t>
            </a:r>
          </a:p>
          <a:p>
            <a:pPr marL="742950" indent="-742950" algn="just"/>
            <a:r>
              <a:rPr lang="ru-RU" sz="3200" b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Вуди</a:t>
            </a:r>
            <a:r>
              <a:rPr lang="ru-RU" sz="3200" b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шулу</a:t>
            </a:r>
            <a:r>
              <a:rPr lang="ru-RU" sz="3200" b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: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существ-р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прилаг-р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ччвур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.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еринар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числ-р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причастйир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асул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жюрейин</a:t>
            </a:r>
            <a:r>
              <a:rPr lang="ru-RU" sz="3200" b="1" dirty="0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uFill>
                  <a:solidFill>
                    <a:srgbClr val="C00000"/>
                  </a:solidFill>
                </a:uFill>
                <a:latin typeface="Monotype Corsiva" pitchFamily="66" charset="0"/>
              </a:rPr>
              <a:t>глаголар</a:t>
            </a:r>
            <a:endParaRPr lang="ru-RU" sz="32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742950" indent="-742950" algn="just"/>
            <a:endParaRPr lang="ru-RU" sz="4000" b="1" i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marL="742950" indent="-742950" algn="just"/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24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457200" indent="-457200" algn="just"/>
            <a:r>
              <a:rPr lang="ru-RU" sz="2400" b="1" i="1" dirty="0" smtClean="0">
                <a:latin typeface="Propisi" pitchFamily="2" charset="0"/>
              </a:rPr>
              <a:t> </a:t>
            </a:r>
            <a:endParaRPr lang="ru-RU" sz="2400" i="1" dirty="0" smtClean="0">
              <a:latin typeface="Propisi" pitchFamily="2" charset="0"/>
            </a:endParaRPr>
          </a:p>
          <a:p>
            <a:pPr marL="457200" indent="-457200"/>
            <a:endParaRPr lang="ru-RU" sz="2400" b="1" i="1" dirty="0" smtClean="0">
              <a:latin typeface="Propis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323528" y="1412875"/>
            <a:ext cx="849694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None/>
            </a:pPr>
            <a:endParaRPr lang="ru-RU" sz="2800" b="1" i="1" dirty="0" smtClean="0"/>
          </a:p>
          <a:p>
            <a:pPr algn="just">
              <a:buFont typeface="Wingdings" pitchFamily="2" charset="2"/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91952" y="476672"/>
            <a:ext cx="8452048" cy="838200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cap="none" dirty="0" smtClean="0">
                <a:latin typeface="Monotype Corsiva" pitchFamily="66" charset="0"/>
              </a:rPr>
              <a:t/>
            </a:r>
            <a:br>
              <a:rPr lang="ru-RU" cap="none" dirty="0" smtClean="0">
                <a:latin typeface="Monotype Corsiva" pitchFamily="66" charset="0"/>
              </a:rPr>
            </a:br>
            <a:r>
              <a:rPr lang="ru-RU" sz="4000" cap="none" dirty="0" err="1" smtClean="0">
                <a:solidFill>
                  <a:srgbClr val="002060"/>
                </a:solidFill>
                <a:latin typeface="Monotype Corsiva" pitchFamily="66" charset="0"/>
              </a:rPr>
              <a:t>Гъуландар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 pitchFamily="66" charset="0"/>
              </a:rPr>
              <a:t>кьюрдуз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 pitchFamily="66" charset="0"/>
              </a:rPr>
              <a:t>гьязур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 pitchFamily="66" charset="0"/>
              </a:rPr>
              <a:t>шула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b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к</a:t>
            </a:r>
            <a:r>
              <a:rPr lang="en-US" sz="4000" b="1" dirty="0" smtClean="0">
                <a:solidFill>
                  <a:srgbClr val="FF0000"/>
                </a:solidFill>
                <a:latin typeface="Monotype Corsiva" pitchFamily="66" charset="0"/>
              </a:rPr>
              <a:t>I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 pitchFamily="66" charset="0"/>
              </a:rPr>
              <a:t>арубди</a:t>
            </a:r>
            <a:r>
              <a:rPr lang="ru-RU" sz="4000" b="1" cap="none" dirty="0" err="1" smtClean="0">
                <a:solidFill>
                  <a:srgbClr val="002060"/>
                </a:solidFill>
                <a:latin typeface="Monotype Corsiva" pitchFamily="66" charset="0"/>
              </a:rPr>
              <a:t>з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 pitchFamily="66" charset="0"/>
              </a:rPr>
              <a:t>хъайивал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 pitchFamily="66" charset="0"/>
              </a:rPr>
              <a:t>ап</a:t>
            </a:r>
            <a:r>
              <a:rPr lang="en-US" sz="4000" cap="none" dirty="0" smtClean="0">
                <a:solidFill>
                  <a:srgbClr val="002060"/>
                </a:solidFill>
                <a:latin typeface="Monotype Corsiva"/>
              </a:rPr>
              <a:t>I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ин.</a:t>
            </a:r>
            <a:r>
              <a:rPr lang="ru-RU" sz="4400" cap="none" dirty="0" smtClean="0">
                <a:solidFill>
                  <a:srgbClr val="002060"/>
                </a:solidFill>
                <a:latin typeface="Monotype Corsiva"/>
              </a:rPr>
              <a:t/>
            </a:r>
            <a:br>
              <a:rPr lang="ru-RU" sz="4400" cap="none" dirty="0" smtClean="0">
                <a:solidFill>
                  <a:srgbClr val="002060"/>
                </a:solidFill>
                <a:latin typeface="Monotype Corsiva"/>
              </a:rPr>
            </a:b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Абайи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/>
              </a:rPr>
              <a:t>увуз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гъач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к</a:t>
            </a:r>
            <a:r>
              <a:rPr lang="en-US" sz="4000" cap="none" dirty="0" smtClean="0">
                <a:solidFill>
                  <a:srgbClr val="002060"/>
                </a:solidFill>
                <a:latin typeface="Monotype Corsiva"/>
              </a:rPr>
              <a:t>I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ура.</a:t>
            </a:r>
            <a:br>
              <a:rPr lang="ru-RU" sz="4000" cap="none" dirty="0" smtClean="0">
                <a:solidFill>
                  <a:srgbClr val="002060"/>
                </a:solidFill>
                <a:latin typeface="Monotype Corsiva"/>
              </a:rPr>
            </a:b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Шубуб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/>
              </a:rPr>
              <a:t>хьубдиз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пай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шулдар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.</a:t>
            </a:r>
            <a:br>
              <a:rPr lang="ru-RU" sz="4000" cap="none" dirty="0" smtClean="0">
                <a:solidFill>
                  <a:srgbClr val="002060"/>
                </a:solidFill>
                <a:latin typeface="Monotype Corsiva"/>
              </a:rPr>
            </a:b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Мялимди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/>
              </a:rPr>
              <a:t>классдиз</a:t>
            </a:r>
            <a:r>
              <a:rPr lang="ru-RU" sz="4000" b="1" cap="none" dirty="0" smtClean="0">
                <a:solidFill>
                  <a:srgbClr val="FF0000"/>
                </a:solidFill>
                <a:latin typeface="Monotype Corsiva"/>
              </a:rPr>
              <a:t> 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/>
              </a:rPr>
              <a:t>гъафидариз</a:t>
            </a:r>
            <a:r>
              <a:rPr lang="ru-RU" sz="4000" b="1" cap="none" dirty="0" smtClean="0">
                <a:solidFill>
                  <a:srgbClr val="FF0000"/>
                </a:solidFill>
                <a:latin typeface="Monotype Corsiva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плакатар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улупну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.</a:t>
            </a:r>
            <a:br>
              <a:rPr lang="ru-RU" sz="4000" cap="none" dirty="0" smtClean="0">
                <a:solidFill>
                  <a:srgbClr val="002060"/>
                </a:solidFill>
                <a:latin typeface="Monotype Corsiva"/>
              </a:rPr>
            </a:b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Ликриъ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дийигънайидарикан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b="1" cap="none" dirty="0" err="1" smtClean="0">
                <a:solidFill>
                  <a:srgbClr val="FF0000"/>
                </a:solidFill>
                <a:latin typeface="Monotype Corsiva"/>
              </a:rPr>
              <a:t>деуб</a:t>
            </a:r>
            <a:r>
              <a:rPr lang="ru-RU" sz="4000" b="1" cap="none" dirty="0" smtClean="0">
                <a:solidFill>
                  <a:srgbClr val="FF0000"/>
                </a:solidFill>
                <a:latin typeface="Monotype Corsiva"/>
              </a:rPr>
              <a:t> </a:t>
            </a:r>
            <a:r>
              <a:rPr lang="ru-RU" sz="4000" b="1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ккун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 </a:t>
            </a:r>
            <a:r>
              <a:rPr lang="ru-RU" sz="4000" b="1" cap="none" dirty="0" smtClean="0">
                <a:solidFill>
                  <a:srgbClr val="002060"/>
                </a:solidFill>
                <a:latin typeface="Monotype Corsiva"/>
              </a:rPr>
              <a:t/>
            </a:r>
            <a:br>
              <a:rPr lang="ru-RU" sz="4000" b="1" cap="none" dirty="0" smtClean="0">
                <a:solidFill>
                  <a:srgbClr val="002060"/>
                </a:solidFill>
                <a:latin typeface="Monotype Corsiva"/>
              </a:rPr>
            </a:br>
            <a:r>
              <a:rPr lang="ru-RU" sz="4000" cap="none" dirty="0" err="1" smtClean="0">
                <a:solidFill>
                  <a:srgbClr val="002060"/>
                </a:solidFill>
                <a:latin typeface="Monotype Corsiva" pitchFamily="66" charset="0"/>
              </a:rPr>
              <a:t>ап</a:t>
            </a:r>
            <a:r>
              <a:rPr lang="en-US" sz="4000" cap="none" dirty="0" smtClean="0">
                <a:solidFill>
                  <a:srgbClr val="002060"/>
                </a:solidFill>
                <a:latin typeface="Monotype Corsiva"/>
              </a:rPr>
              <a:t>I</a:t>
            </a:r>
            <a:r>
              <a:rPr lang="ru-RU" sz="4000" cap="none" dirty="0" err="1" smtClean="0">
                <a:solidFill>
                  <a:srgbClr val="002060"/>
                </a:solidFill>
                <a:latin typeface="Monotype Corsiva"/>
              </a:rPr>
              <a:t>урача</a:t>
            </a:r>
            <a:r>
              <a:rPr lang="ru-RU" sz="4000" cap="none" dirty="0" smtClean="0">
                <a:solidFill>
                  <a:srgbClr val="002060"/>
                </a:solidFill>
                <a:latin typeface="Monotype Corsiva"/>
              </a:rPr>
              <a:t>.</a:t>
            </a:r>
            <a:r>
              <a:rPr lang="ru-RU" sz="4000" cap="none" dirty="0" smtClean="0">
                <a:latin typeface="Monotype Corsiva"/>
              </a:rPr>
              <a:t/>
            </a:r>
            <a:br>
              <a:rPr lang="ru-RU" sz="4000" cap="none" dirty="0" smtClean="0">
                <a:latin typeface="Monotype Corsiva"/>
              </a:rPr>
            </a:br>
            <a:r>
              <a:rPr lang="ru-RU" sz="3100" cap="none" dirty="0" smtClean="0">
                <a:latin typeface="Monotype Corsiva"/>
              </a:rPr>
              <a:t/>
            </a:r>
            <a:br>
              <a:rPr lang="ru-RU" sz="3100" cap="none" dirty="0" smtClean="0">
                <a:latin typeface="Monotype Corsiva"/>
              </a:rPr>
            </a:br>
            <a:r>
              <a:rPr lang="ru-RU" cap="none" dirty="0" smtClean="0">
                <a:latin typeface="Monotype Corsiva"/>
              </a:rPr>
              <a:t/>
            </a:r>
            <a:br>
              <a:rPr lang="ru-RU" cap="none" dirty="0" smtClean="0">
                <a:latin typeface="Monotype Corsiva"/>
              </a:rPr>
            </a:br>
            <a:r>
              <a:rPr lang="ru-RU" cap="none" dirty="0" smtClean="0">
                <a:latin typeface="Monotype Corsiva"/>
              </a:rPr>
              <a:t/>
            </a:r>
            <a:br>
              <a:rPr lang="ru-RU" cap="none" dirty="0" smtClean="0">
                <a:latin typeface="Monotype Corsiva"/>
              </a:rPr>
            </a:br>
            <a:endParaRPr lang="ru-RU" cap="none" dirty="0">
              <a:latin typeface="Monotype Corsiva" pitchFamily="66" charset="0"/>
            </a:endParaRPr>
          </a:p>
        </p:txBody>
      </p:sp>
      <p:sp>
        <p:nvSpPr>
          <p:cNvPr id="60423" name="Rectangle 7"/>
          <p:cNvSpPr>
            <a:spLocks noGrp="1"/>
          </p:cNvSpPr>
          <p:nvPr>
            <p:ph idx="1"/>
          </p:nvPr>
        </p:nvSpPr>
        <p:spPr>
          <a:xfrm flipV="1">
            <a:off x="304800" y="6080125"/>
            <a:ext cx="8686800" cy="4571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dirty="0" smtClean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1543</TotalTime>
  <Words>620</Words>
  <Application>Microsoft Office PowerPoint</Application>
  <PresentationFormat>Экран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  ПИЛГЪАРИН  КЬЯЛАН  ШКОЛА Гьязур ва тартиб гъапIур табасаран чIалнан ва литературайин мялим Абдуризаков Садулла А. </vt:lpstr>
      <vt:lpstr>Слайд 2</vt:lpstr>
      <vt:lpstr>Слайд 3</vt:lpstr>
      <vt:lpstr>Слайд 4</vt:lpstr>
      <vt:lpstr>Слайд 5</vt:lpstr>
      <vt:lpstr>Слайд 6</vt:lpstr>
      <vt:lpstr>                  К</vt:lpstr>
      <vt:lpstr>Слайд 8</vt:lpstr>
      <vt:lpstr>            Гъуландар кьюрдуз гьязур шула. кIарубдиз хъайивал апIин. Абайи увуз гъач кIура. Шубуб хьубдиз пай шулдар. Мялимди классдиз гъафидариз плакатар улупну. Ликриъ дийигънайидарикан деуб  ккун  апIурача.    </vt:lpstr>
      <vt:lpstr>Определение</vt:lpstr>
      <vt:lpstr>Слайд 11</vt:lpstr>
      <vt:lpstr>Приложение</vt:lpstr>
      <vt:lpstr>Слайд 13</vt:lpstr>
      <vt:lpstr>Обстоятельство</vt:lpstr>
      <vt:lpstr>Улихьнаси гъулан гъирагъдихъан жанаврин аьвар ерхьурайи.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общий</dc:creator>
  <cp:lastModifiedBy>Admin</cp:lastModifiedBy>
  <cp:revision>125</cp:revision>
  <dcterms:created xsi:type="dcterms:W3CDTF">2012-03-26T12:39:05Z</dcterms:created>
  <dcterms:modified xsi:type="dcterms:W3CDTF">2019-12-05T17:51:11Z</dcterms:modified>
  <cp:contentStatus/>
</cp:coreProperties>
</file>